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05" r:id="rId1"/>
  </p:sldMasterIdLst>
  <p:sldIdLst>
    <p:sldId id="259" r:id="rId2"/>
    <p:sldId id="261" r:id="rId3"/>
    <p:sldId id="262" r:id="rId4"/>
    <p:sldId id="260" r:id="rId5"/>
    <p:sldId id="289" r:id="rId6"/>
    <p:sldId id="290" r:id="rId7"/>
    <p:sldId id="263" r:id="rId8"/>
    <p:sldId id="292" r:id="rId9"/>
    <p:sldId id="267" r:id="rId10"/>
    <p:sldId id="291" r:id="rId11"/>
    <p:sldId id="264" r:id="rId12"/>
    <p:sldId id="265" r:id="rId13"/>
    <p:sldId id="266" r:id="rId14"/>
    <p:sldId id="278" r:id="rId15"/>
    <p:sldId id="28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6D45"/>
    <a:srgbClr val="DDA147"/>
    <a:srgbClr val="B54C2D"/>
    <a:srgbClr val="B66952"/>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1/6/2025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1/6/2025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62773"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298970"/>
            <a:ext cx="9440034" cy="2648381"/>
          </a:xfrm>
        </p:spPr>
        <p:txBody>
          <a:bodyPr>
            <a:normAutofit/>
          </a:bodyPr>
          <a:lstStyle/>
          <a:p>
            <a:r>
              <a:rPr lang="en-US" sz="7200" b="1" dirty="0">
                <a:latin typeface="Arial" panose="020B0604020202020204" pitchFamily="34" charset="0"/>
                <a:cs typeface="Arial" panose="020B0604020202020204" pitchFamily="34" charset="0"/>
              </a:rPr>
              <a:t>325 KAFEY</a:t>
            </a:r>
            <a:endParaRPr lang="en-US" sz="72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401905"/>
            <a:ext cx="10148954" cy="3157125"/>
          </a:xfrm>
        </p:spPr>
        <p:txBody>
          <a:bodyPr>
            <a:normAutofit/>
          </a:bodyPr>
          <a:lstStyle/>
          <a:p>
            <a:r>
              <a:rPr lang="en-US" sz="3200" b="1" dirty="0">
                <a:latin typeface="Arial" panose="020B0604020202020204" pitchFamily="34" charset="0"/>
                <a:cs typeface="Arial" panose="020B0604020202020204" pitchFamily="34" charset="0"/>
              </a:rPr>
              <a:t>Developing a Digital Platform to Showcase an Exquisite Coffee Experience</a:t>
            </a:r>
          </a:p>
          <a:p>
            <a:endParaRPr lang="en-US" sz="2800" b="1" dirty="0">
              <a:latin typeface="Arial" panose="020B0604020202020204" pitchFamily="34" charset="0"/>
              <a:cs typeface="Arial" panose="020B0604020202020204" pitchFamily="34" charset="0"/>
            </a:endParaRPr>
          </a:p>
          <a:p>
            <a:endParaRPr lang="en-US" sz="2800" b="1"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BSCS 2-B</a:t>
            </a:r>
            <a:endParaRPr lang="en-US" sz="2800" dirty="0"/>
          </a:p>
        </p:txBody>
      </p:sp>
    </p:spTree>
    <p:extLst>
      <p:ext uri="{BB962C8B-B14F-4D97-AF65-F5344CB8AC3E}">
        <p14:creationId xmlns:p14="http://schemas.microsoft.com/office/powerpoint/2010/main" val="6337383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5983" y="546847"/>
            <a:ext cx="9440034" cy="1028904"/>
          </a:xfrm>
        </p:spPr>
        <p:txBody>
          <a:bodyPr>
            <a:normAutofit/>
          </a:bodyPr>
          <a:lstStyle/>
          <a:p>
            <a:r>
              <a:rPr lang="en-US" sz="6600" dirty="0">
                <a:latin typeface="Arial" panose="020B0604020202020204" pitchFamily="34" charset="0"/>
                <a:cs typeface="Arial" panose="020B0604020202020204" pitchFamily="34" charset="0"/>
              </a:rPr>
              <a:t>SCOPE OF WORK</a:t>
            </a:r>
            <a:endParaRPr lang="en-US" sz="65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0" y="1739153"/>
            <a:ext cx="11940988" cy="5011271"/>
          </a:xfrm>
          <a:ln>
            <a:solidFill>
              <a:schemeClr val="tx1"/>
            </a:solidFill>
          </a:ln>
          <a:effectLst>
            <a:outerShdw blurRad="50800" dist="38100" dir="2700000" algn="tl" rotWithShape="0">
              <a:prstClr val="black">
                <a:alpha val="40000"/>
              </a:prstClr>
            </a:outerShdw>
          </a:effectLst>
          <a:scene3d>
            <a:camera prst="orthographicFront"/>
            <a:lightRig rig="threePt" dir="t"/>
          </a:scene3d>
          <a:sp3d>
            <a:bevelT prst="relaxedInset"/>
          </a:sp3d>
        </p:spPr>
        <p:txBody>
          <a:bodyPr>
            <a:normAutofit lnSpcReduction="10000"/>
          </a:bodyPr>
          <a:lstStyle/>
          <a:p>
            <a:pPr algn="l"/>
            <a:r>
              <a:rPr lang="en-US" sz="3000" i="1" dirty="0">
                <a:effectLst/>
              </a:rPr>
              <a:t>B. Excluded Features:</a:t>
            </a:r>
          </a:p>
          <a:p>
            <a:pPr algn="l"/>
            <a:r>
              <a:rPr lang="en-US" sz="3000" i="1" dirty="0">
                <a:effectLst/>
              </a:rPr>
              <a:t>•	No E-Commerce or Online Ordering: No option for online orders, payments, or shopping cart.</a:t>
            </a:r>
          </a:p>
          <a:p>
            <a:pPr algn="l"/>
            <a:r>
              <a:rPr lang="en-US" sz="3000" i="1" dirty="0">
                <a:effectLst/>
              </a:rPr>
              <a:t>•	No Booking Functionality: No reservations or table booking feature.</a:t>
            </a:r>
          </a:p>
          <a:p>
            <a:pPr algn="l"/>
            <a:r>
              <a:rPr lang="en-US" sz="3000" i="1" dirty="0">
                <a:effectLst/>
              </a:rPr>
              <a:t>•	No Personalized Customer Profiles: No login or tailored recommendations.</a:t>
            </a:r>
          </a:p>
          <a:p>
            <a:pPr algn="l"/>
            <a:r>
              <a:rPr lang="en-US" sz="3000" i="1" dirty="0">
                <a:effectLst/>
              </a:rPr>
              <a:t>•	No Multilingual Support: No language options for diverse regions.</a:t>
            </a:r>
          </a:p>
          <a:p>
            <a:pPr algn="l"/>
            <a:r>
              <a:rPr lang="en-US" sz="3000" i="1" dirty="0">
                <a:effectLst/>
              </a:rPr>
              <a:t>•	No Online Payment Integration: No payment system for online purchases.</a:t>
            </a:r>
          </a:p>
          <a:p>
            <a:r>
              <a:rPr lang="en-US" sz="2700" dirty="0">
                <a:effectLst/>
              </a:rPr>
              <a:t> </a:t>
            </a:r>
          </a:p>
          <a:p>
            <a:pPr algn="l"/>
            <a:endParaRPr lang="en-US" sz="3200" b="1" dirty="0">
              <a:latin typeface="Arial" panose="020B0604020202020204" pitchFamily="34" charset="0"/>
              <a:cs typeface="Arial" panose="020B0604020202020204" pitchFamily="34" charset="0"/>
            </a:endParaRPr>
          </a:p>
          <a:p>
            <a:pPr algn="l"/>
            <a:endParaRPr lang="en-US" sz="2800" b="1" dirty="0">
              <a:latin typeface="Arial" panose="020B0604020202020204" pitchFamily="34" charset="0"/>
              <a:cs typeface="Arial" panose="020B0604020202020204" pitchFamily="34" charset="0"/>
            </a:endParaRPr>
          </a:p>
          <a:p>
            <a:pPr algn="l"/>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7407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20" y="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5973" y="152400"/>
            <a:ext cx="9440034" cy="2241175"/>
          </a:xfrm>
        </p:spPr>
        <p:txBody>
          <a:bodyPr>
            <a:noAutofit/>
          </a:bodyPr>
          <a:lstStyle/>
          <a:p>
            <a:r>
              <a:rPr lang="en-US" sz="6600" dirty="0">
                <a:effectLst/>
                <a:latin typeface="Arial" panose="020B0604020202020204" pitchFamily="34" charset="0"/>
                <a:cs typeface="Arial" panose="020B0604020202020204" pitchFamily="34" charset="0"/>
              </a:rPr>
              <a:t>LITERATURE REVIEW</a:t>
            </a:r>
            <a:br>
              <a:rPr lang="en-US" sz="6600" dirty="0">
                <a:effectLst/>
                <a:latin typeface="Arial" panose="020B0604020202020204" pitchFamily="34" charset="0"/>
                <a:cs typeface="Arial" panose="020B0604020202020204" pitchFamily="34" charset="0"/>
              </a:rPr>
            </a:br>
            <a:r>
              <a:rPr lang="en-US" sz="6600" dirty="0">
                <a:effectLst/>
                <a:latin typeface="Arial" panose="020B0604020202020204" pitchFamily="34" charset="0"/>
                <a:cs typeface="Arial" panose="020B0604020202020204" pitchFamily="34" charset="0"/>
              </a:rPr>
              <a:t>(LOCAL/FORIEGN)</a:t>
            </a:r>
            <a:endParaRPr lang="en-US" sz="66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85790" y="2832846"/>
            <a:ext cx="10820399" cy="3765177"/>
          </a:xfrm>
          <a:ln>
            <a:solidFill>
              <a:schemeClr val="tx1"/>
            </a:solidFill>
          </a:ln>
          <a:effectLst>
            <a:outerShdw blurRad="50800" dist="38100" dir="2700000" algn="tl" rotWithShape="0">
              <a:prstClr val="black">
                <a:alpha val="40000"/>
              </a:prstClr>
            </a:outerShdw>
          </a:effectLst>
          <a:scene3d>
            <a:camera prst="orthographicFront"/>
            <a:lightRig rig="threePt" dir="t"/>
          </a:scene3d>
          <a:sp3d>
            <a:bevelT prst="relaxedInset"/>
          </a:sp3d>
        </p:spPr>
        <p:txBody>
          <a:bodyPr>
            <a:normAutofit lnSpcReduction="10000"/>
          </a:bodyPr>
          <a:lstStyle/>
          <a:p>
            <a:pPr marL="457200" indent="-457200" algn="l">
              <a:buFont typeface="Wingdings" panose="05000000000000000000" pitchFamily="2" charset="2"/>
              <a:buChar char="q"/>
            </a:pPr>
            <a:r>
              <a:rPr lang="en-US" sz="2400" dirty="0">
                <a:effectLst/>
                <a:latin typeface="Arial" panose="020B0604020202020204" pitchFamily="34" charset="0"/>
                <a:cs typeface="Arial" panose="020B0604020202020204" pitchFamily="34" charset="0"/>
              </a:rPr>
              <a:t>Kauffman, R. J., &amp; Walden, E.A. (2021) This study discusses how digital platforms have transformed the food and beverage industry, enhancing customer engagement and experience. It highlights the importance of user-friendly </a:t>
            </a:r>
          </a:p>
          <a:p>
            <a:pPr algn="l"/>
            <a:endParaRPr lang="en-US" sz="2400" dirty="0">
              <a:effectLst/>
              <a:latin typeface="Arial" panose="020B0604020202020204" pitchFamily="34" charset="0"/>
              <a:cs typeface="Arial" panose="020B0604020202020204" pitchFamily="34" charset="0"/>
            </a:endParaRPr>
          </a:p>
          <a:p>
            <a:pPr marL="457200" indent="-457200" algn="l">
              <a:buFont typeface="Wingdings" panose="05000000000000000000" pitchFamily="2" charset="2"/>
              <a:buChar char="q"/>
            </a:pPr>
            <a:r>
              <a:rPr lang="en-US" sz="2400" dirty="0">
                <a:effectLst/>
                <a:latin typeface="Arial" panose="020B0604020202020204" pitchFamily="34" charset="0"/>
                <a:cs typeface="Arial" panose="020B0604020202020204" pitchFamily="34" charset="0"/>
              </a:rPr>
              <a:t>Kotler, P., &amp; Keller, K. L. (2016) This book discusses effective digital marketing strategies that can be employed to promote coffee brands online. It provides a framework for integrating marketing efforts into digital platforms.</a:t>
            </a:r>
            <a:endParaRPr lang="en-US" sz="24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2635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20" y="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5983" y="298970"/>
            <a:ext cx="9440034" cy="1118551"/>
          </a:xfrm>
        </p:spPr>
        <p:txBody>
          <a:bodyPr>
            <a:normAutofit/>
          </a:bodyPr>
          <a:lstStyle/>
          <a:p>
            <a:r>
              <a:rPr lang="en-US" sz="6600" dirty="0">
                <a:latin typeface="Arial" panose="020B0604020202020204" pitchFamily="34" charset="0"/>
                <a:cs typeface="Arial" panose="020B0604020202020204" pitchFamily="34" charset="0"/>
              </a:rPr>
              <a:t>METHODOLOGY</a:t>
            </a:r>
            <a:endParaRPr lang="en-US" sz="65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2026024" y="2201086"/>
            <a:ext cx="8471648" cy="3873339"/>
          </a:xfrm>
          <a:ln>
            <a:solidFill>
              <a:schemeClr val="tx1"/>
            </a:solidFill>
          </a:ln>
          <a:effectLst>
            <a:outerShdw blurRad="50800" dist="38100" dir="2700000" algn="tl" rotWithShape="0">
              <a:prstClr val="black">
                <a:alpha val="40000"/>
              </a:prstClr>
            </a:outerShdw>
          </a:effectLst>
          <a:scene3d>
            <a:camera prst="orthographicFront"/>
            <a:lightRig rig="threePt" dir="t"/>
          </a:scene3d>
          <a:sp3d>
            <a:bevelT prst="relaxedInset"/>
          </a:sp3d>
        </p:spPr>
        <p:txBody>
          <a:bodyPr>
            <a:normAutofit/>
          </a:bodyPr>
          <a:lstStyle/>
          <a:p>
            <a:pPr algn="l"/>
            <a:r>
              <a:rPr lang="en-US" dirty="0">
                <a:effectLst/>
                <a:latin typeface="Arial" panose="020B0604020202020204" pitchFamily="34" charset="0"/>
                <a:cs typeface="Arial" panose="020B0604020202020204" pitchFamily="34" charset="0"/>
              </a:rPr>
              <a:t>The project follows the Kanban framework, an Agile methodology, for continuous website development, allowing flexibility and adaptability. A Kanban board visualizes the workflow and progress. </a:t>
            </a:r>
          </a:p>
          <a:p>
            <a:pPr algn="l"/>
            <a:endParaRPr lang="en-US" dirty="0">
              <a:effectLst/>
              <a:latin typeface="Arial" panose="020B0604020202020204" pitchFamily="34" charset="0"/>
              <a:cs typeface="Arial" panose="020B0604020202020204" pitchFamily="34" charset="0"/>
            </a:endParaRPr>
          </a:p>
          <a:p>
            <a:pPr algn="l"/>
            <a:r>
              <a:rPr lang="en-US" dirty="0">
                <a:effectLst/>
                <a:latin typeface="Arial" panose="020B0604020202020204" pitchFamily="34" charset="0"/>
                <a:cs typeface="Arial" panose="020B0604020202020204" pitchFamily="34" charset="0"/>
              </a:rPr>
              <a:t>Requirements &amp; Research: Online and offline research was conducted to gather user opinions for website development.</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783472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0" y="10"/>
            <a:ext cx="12191980" cy="6857990"/>
          </a:xfrm>
          <a:prstGeom prst="rect">
            <a:avLst/>
          </a:prstGeom>
        </p:spPr>
      </p:pic>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405648" y="295835"/>
            <a:ext cx="11380684" cy="6085381"/>
          </a:xfrm>
          <a:ln>
            <a:solidFill>
              <a:schemeClr val="tx1"/>
            </a:solidFill>
          </a:ln>
          <a:effectLst>
            <a:outerShdw blurRad="50800" dist="38100" dir="2700000" algn="tl" rotWithShape="0">
              <a:prstClr val="black">
                <a:alpha val="40000"/>
              </a:prstClr>
            </a:outerShdw>
          </a:effectLst>
          <a:scene3d>
            <a:camera prst="orthographicFront"/>
            <a:lightRig rig="threePt" dir="t"/>
          </a:scene3d>
          <a:sp3d>
            <a:bevelT prst="relaxedInset"/>
          </a:sp3d>
        </p:spPr>
        <p:txBody>
          <a:bodyPr>
            <a:normAutofit/>
          </a:bodyPr>
          <a:lstStyle/>
          <a:p>
            <a:pPr algn="l"/>
            <a:r>
              <a:rPr lang="en-US"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Design</a:t>
            </a:r>
          </a:p>
          <a:p>
            <a:pPr marL="342900" indent="-342900" algn="l">
              <a:buFont typeface="Wingdings" panose="05000000000000000000" pitchFamily="2" charset="2"/>
              <a:buChar char="q"/>
            </a:pPr>
            <a:r>
              <a:rPr lang="en-US"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Figma</a:t>
            </a:r>
            <a:r>
              <a:rPr lang="en-US"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was used for wireframing and UI/UX design, while Adobe Illustrator/Photoshop created high-fidelity mockups and visual assets.</a:t>
            </a:r>
          </a:p>
          <a:p>
            <a:pPr algn="l"/>
            <a:endParaRPr lang="en-US"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l"/>
            <a:r>
              <a:rPr lang="en-US"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Development Tools</a:t>
            </a:r>
          </a:p>
          <a:p>
            <a:pPr marL="342900" indent="-342900" algn="l">
              <a:buFont typeface="Wingdings" panose="05000000000000000000" pitchFamily="2" charset="2"/>
              <a:buChar char="q"/>
            </a:pPr>
            <a:r>
              <a:rPr lang="en-US"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Front-End: React.js, HTML5, CSS3, JavaScript for a dynamic user interface.</a:t>
            </a:r>
          </a:p>
          <a:p>
            <a:pPr marL="342900" indent="-342900" algn="l">
              <a:buFont typeface="Wingdings" panose="05000000000000000000" pitchFamily="2" charset="2"/>
              <a:buChar char="q"/>
            </a:pPr>
            <a:r>
              <a:rPr lang="en-US"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Back-End: Node.js with Express.js and a headless CMS (e.g., </a:t>
            </a:r>
            <a:r>
              <a:rPr lang="en-US"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Strapi</a:t>
            </a:r>
            <a:r>
              <a:rPr lang="en-US"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p>
          <a:p>
            <a:pPr marL="342900" indent="-342900" algn="l">
              <a:buFont typeface="Wingdings" panose="05000000000000000000" pitchFamily="2" charset="2"/>
              <a:buChar char="q"/>
            </a:pPr>
            <a:r>
              <a:rPr lang="en-US"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GitHub &amp; Git: For hosting, scalability, and collaborative code management.</a:t>
            </a:r>
          </a:p>
          <a:p>
            <a:pPr marL="342900" indent="-342900" algn="l">
              <a:buFont typeface="Wingdings" panose="05000000000000000000" pitchFamily="2" charset="2"/>
              <a:buChar char="q"/>
            </a:pPr>
            <a:r>
              <a:rPr lang="en-US"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Testing: Integration and usability testing will be done to ensure functionality and user experience.</a:t>
            </a:r>
          </a:p>
          <a:p>
            <a:pPr algn="l"/>
            <a:r>
              <a:rPr lang="en-US"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approach prioritizes user engagement and continuous improvement, ensuring scalability and a high-quality experience.</a:t>
            </a:r>
            <a:endParaRPr lang="en-US" sz="2800" b="1"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DC7ABF60-A7E9-4112-B97D-BE7ACEB7AA39}"/>
              </a:ext>
            </a:extLst>
          </p:cNvPr>
          <p:cNvSpPr/>
          <p:nvPr/>
        </p:nvSpPr>
        <p:spPr>
          <a:xfrm>
            <a:off x="5974813" y="3244334"/>
            <a:ext cx="242374"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56831789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AIWOH0J0T8FIUS5">
            <a:hlinkClick r:id="" action="ppaction://media"/>
            <a:extLst>
              <a:ext uri="{FF2B5EF4-FFF2-40B4-BE49-F238E27FC236}">
                <a16:creationId xmlns:a16="http://schemas.microsoft.com/office/drawing/2014/main" id="{C8DFB44A-03DD-4F5E-A16E-D08B8FE9528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2047" y="161365"/>
            <a:ext cx="11600329" cy="6010835"/>
          </a:xfrm>
          <a:prstGeom prst="rect">
            <a:avLst/>
          </a:prstGeom>
        </p:spPr>
      </p:pic>
    </p:spTree>
    <p:extLst>
      <p:ext uri="{BB962C8B-B14F-4D97-AF65-F5344CB8AC3E}">
        <p14:creationId xmlns:p14="http://schemas.microsoft.com/office/powerpoint/2010/main" val="324877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0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33250-469D-4530-82B8-2A70C0081FF5}"/>
              </a:ext>
            </a:extLst>
          </p:cNvPr>
          <p:cNvSpPr>
            <a:spLocks noGrp="1"/>
          </p:cNvSpPr>
          <p:nvPr>
            <p:ph type="ctrTitle"/>
          </p:nvPr>
        </p:nvSpPr>
        <p:spPr>
          <a:xfrm>
            <a:off x="1370693" y="1389529"/>
            <a:ext cx="9440034" cy="3693459"/>
          </a:xfrm>
        </p:spPr>
        <p:txBody>
          <a:bodyPr/>
          <a:lstStyle/>
          <a:p>
            <a:r>
              <a:rPr lang="en-US" dirty="0"/>
              <a:t>THANK YOU AND GOD BLESS!</a:t>
            </a:r>
            <a:br>
              <a:rPr lang="en-US" dirty="0"/>
            </a:br>
            <a:endParaRPr lang="en-US" dirty="0"/>
          </a:p>
        </p:txBody>
      </p:sp>
    </p:spTree>
    <p:extLst>
      <p:ext uri="{BB962C8B-B14F-4D97-AF65-F5344CB8AC3E}">
        <p14:creationId xmlns:p14="http://schemas.microsoft.com/office/powerpoint/2010/main" val="2416222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298970"/>
            <a:ext cx="9440034" cy="2648381"/>
          </a:xfrm>
        </p:spPr>
        <p:txBody>
          <a:bodyPr>
            <a:normAutofit/>
          </a:bodyPr>
          <a:lstStyle/>
          <a:p>
            <a:r>
              <a:rPr lang="en-US" sz="6500" dirty="0"/>
              <a:t>TEAM ROLES AND RESPONSIBILITY</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15733" y="3429000"/>
            <a:ext cx="11949953" cy="3157125"/>
          </a:xfrm>
          <a:ln>
            <a:solidFill>
              <a:srgbClr val="B56D45"/>
            </a:solidFill>
          </a:ln>
          <a:effectLst>
            <a:outerShdw blurRad="50800" dist="38100" dir="2700000" algn="tl" rotWithShape="0">
              <a:prstClr val="black">
                <a:alpha val="40000"/>
              </a:prstClr>
            </a:outerShdw>
          </a:effectLst>
          <a:scene3d>
            <a:camera prst="orthographicFront"/>
            <a:lightRig rig="threePt" dir="t"/>
          </a:scene3d>
          <a:sp3d>
            <a:bevelT prst="relaxedInset"/>
          </a:sp3d>
        </p:spPr>
        <p:txBody>
          <a:bodyPr>
            <a:normAutofit lnSpcReduction="10000"/>
          </a:bodyPr>
          <a:lstStyle/>
          <a:p>
            <a:r>
              <a:rPr lang="en-US" sz="2000" b="1" dirty="0">
                <a:latin typeface="Arial" panose="020B0604020202020204" pitchFamily="34" charset="0"/>
                <a:cs typeface="Arial" panose="020B0604020202020204" pitchFamily="34" charset="0"/>
              </a:rPr>
              <a:t>Barrientos, Mariel</a:t>
            </a:r>
          </a:p>
          <a:p>
            <a:r>
              <a:rPr lang="en-US" sz="2000" b="1" dirty="0">
                <a:latin typeface="Arial" panose="020B0604020202020204" pitchFamily="34" charset="0"/>
                <a:cs typeface="Arial" panose="020B0604020202020204" pitchFamily="34" charset="0"/>
              </a:rPr>
              <a:t>Cabral, </a:t>
            </a:r>
            <a:r>
              <a:rPr lang="en-US" sz="2000" b="1" dirty="0" err="1">
                <a:latin typeface="Arial" panose="020B0604020202020204" pitchFamily="34" charset="0"/>
                <a:cs typeface="Arial" panose="020B0604020202020204" pitchFamily="34" charset="0"/>
              </a:rPr>
              <a:t>Gezzila</a:t>
            </a:r>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De la Cruz, </a:t>
            </a:r>
            <a:r>
              <a:rPr lang="en-US" sz="2000" b="1" dirty="0" err="1">
                <a:latin typeface="Arial" panose="020B0604020202020204" pitchFamily="34" charset="0"/>
                <a:cs typeface="Arial" panose="020B0604020202020204" pitchFamily="34" charset="0"/>
              </a:rPr>
              <a:t>Suzane</a:t>
            </a:r>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Dino, </a:t>
            </a:r>
            <a:r>
              <a:rPr lang="en-US" sz="2000" b="1" dirty="0" err="1">
                <a:latin typeface="Arial" panose="020B0604020202020204" pitchFamily="34" charset="0"/>
                <a:cs typeface="Arial" panose="020B0604020202020204" pitchFamily="34" charset="0"/>
              </a:rPr>
              <a:t>Ceasar</a:t>
            </a:r>
            <a:r>
              <a:rPr lang="en-US" sz="2000" b="1" dirty="0">
                <a:latin typeface="Arial" panose="020B0604020202020204" pitchFamily="34" charset="0"/>
                <a:cs typeface="Arial" panose="020B0604020202020204" pitchFamily="34" charset="0"/>
              </a:rPr>
              <a:t> John</a:t>
            </a:r>
          </a:p>
          <a:p>
            <a:r>
              <a:rPr lang="en-US" sz="2000" b="1" dirty="0" err="1">
                <a:latin typeface="Arial" panose="020B0604020202020204" pitchFamily="34" charset="0"/>
                <a:cs typeface="Arial" panose="020B0604020202020204" pitchFamily="34" charset="0"/>
              </a:rPr>
              <a:t>Falcis</a:t>
            </a:r>
            <a:r>
              <a:rPr lang="en-US" sz="2000" b="1" dirty="0">
                <a:latin typeface="Arial" panose="020B0604020202020204" pitchFamily="34" charset="0"/>
                <a:cs typeface="Arial" panose="020B0604020202020204" pitchFamily="34" charset="0"/>
              </a:rPr>
              <a:t>, Kristelle Faith </a:t>
            </a:r>
          </a:p>
          <a:p>
            <a:pPr algn="r"/>
            <a:r>
              <a:rPr lang="en-US" sz="2000" b="1" dirty="0">
                <a:latin typeface="Arial" panose="020B0604020202020204" pitchFamily="34" charset="0"/>
                <a:cs typeface="Arial" panose="020B0604020202020204" pitchFamily="34" charset="0"/>
              </a:rPr>
              <a:t>Computer Science Department</a:t>
            </a:r>
          </a:p>
          <a:p>
            <a:pPr algn="r"/>
            <a:r>
              <a:rPr lang="en-US" sz="2000" b="1" dirty="0">
                <a:latin typeface="Arial" panose="020B0604020202020204" pitchFamily="34" charset="0"/>
                <a:cs typeface="Arial" panose="020B0604020202020204" pitchFamily="34" charset="0"/>
              </a:rPr>
              <a:t>JANUARY 07,2025</a:t>
            </a:r>
          </a:p>
          <a:p>
            <a:pPr algn="l"/>
            <a:endParaRPr lang="en-US" sz="2800" b="1" dirty="0">
              <a:latin typeface="Arial" panose="020B0604020202020204" pitchFamily="34" charset="0"/>
              <a:cs typeface="Arial" panose="020B0604020202020204" pitchFamily="34" charset="0"/>
            </a:endParaRPr>
          </a:p>
          <a:p>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36166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0" y="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5983" y="618565"/>
            <a:ext cx="9440034" cy="1226127"/>
          </a:xfrm>
        </p:spPr>
        <p:txBody>
          <a:bodyPr>
            <a:normAutofit/>
          </a:bodyPr>
          <a:lstStyle/>
          <a:p>
            <a:r>
              <a:rPr lang="en-US" sz="6600" dirty="0">
                <a:latin typeface="Arial" panose="020B0604020202020204" pitchFamily="34" charset="0"/>
                <a:cs typeface="Arial" panose="020B0604020202020204" pitchFamily="34" charset="0"/>
              </a:rPr>
              <a:t>INTRODUCTION</a:t>
            </a:r>
            <a:endParaRPr lang="en-US" sz="65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515035" y="2725272"/>
            <a:ext cx="8937811" cy="3370728"/>
          </a:xfrm>
          <a:ln>
            <a:solidFill>
              <a:schemeClr val="tx1"/>
            </a:solidFill>
          </a:ln>
          <a:effectLst>
            <a:outerShdw blurRad="50800" dist="38100" dir="2700000" algn="tl" rotWithShape="0">
              <a:prstClr val="black">
                <a:alpha val="40000"/>
              </a:prstClr>
            </a:outerShdw>
          </a:effectLst>
          <a:scene3d>
            <a:camera prst="orthographicFront"/>
            <a:lightRig rig="threePt" dir="t"/>
          </a:scene3d>
          <a:sp3d>
            <a:bevelT prst="relaxedInset"/>
          </a:sp3d>
        </p:spPr>
        <p:txBody>
          <a:bodyPr>
            <a:normAutofit/>
          </a:bodyPr>
          <a:lstStyle/>
          <a:p>
            <a:pPr algn="l"/>
            <a:r>
              <a:rPr lang="en-US" sz="16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The introduction provides an overview of the study's focus on addressing limited customer engagement in coffee shops through the development of a digital platform. It introduces the main objective of bridging the gap between physical and digital experiences to enhance customer interaction and satisfaction</a:t>
            </a:r>
            <a:r>
              <a:rPr lang="en-US" sz="2000" dirty="0">
                <a:latin typeface="Arial" panose="020B0604020202020204" pitchFamily="34" charset="0"/>
                <a:cs typeface="Arial" panose="020B0604020202020204" pitchFamily="34" charset="0"/>
              </a:rPr>
              <a:t>.</a:t>
            </a:r>
          </a:p>
          <a:p>
            <a:pPr algn="l"/>
            <a:endParaRPr lang="en-US" sz="2800" b="1" dirty="0">
              <a:latin typeface="Arial" panose="020B0604020202020204" pitchFamily="34" charset="0"/>
              <a:cs typeface="Arial" panose="020B0604020202020204" pitchFamily="34" charset="0"/>
            </a:endParaRPr>
          </a:p>
          <a:p>
            <a:pPr algn="l"/>
            <a:endParaRPr lang="en-US" sz="2800" b="1" dirty="0">
              <a:latin typeface="Arial" panose="020B0604020202020204" pitchFamily="34" charset="0"/>
              <a:cs typeface="Arial" panose="020B0604020202020204" pitchFamily="34" charset="0"/>
            </a:endParaRPr>
          </a:p>
          <a:p>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28976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5983" y="475130"/>
            <a:ext cx="9440034" cy="1235092"/>
          </a:xfrm>
        </p:spPr>
        <p:txBody>
          <a:bodyPr>
            <a:normAutofit/>
          </a:bodyPr>
          <a:lstStyle/>
          <a:p>
            <a:r>
              <a:rPr lang="en-US" sz="6600" dirty="0">
                <a:latin typeface="Arial" panose="020B0604020202020204" pitchFamily="34" charset="0"/>
                <a:cs typeface="Arial" panose="020B0604020202020204" pitchFamily="34" charset="0"/>
              </a:rPr>
              <a:t>ABSTRACT</a:t>
            </a:r>
            <a:endParaRPr lang="en-US" sz="65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416414" y="2683911"/>
            <a:ext cx="9359152" cy="3200400"/>
          </a:xfrm>
          <a:ln>
            <a:solidFill>
              <a:schemeClr val="tx1"/>
            </a:solidFill>
          </a:ln>
          <a:effectLst>
            <a:outerShdw blurRad="50800" dist="38100" dir="2700000" algn="tl" rotWithShape="0">
              <a:prstClr val="black">
                <a:alpha val="40000"/>
              </a:prstClr>
            </a:outerShdw>
          </a:effectLst>
          <a:scene3d>
            <a:camera prst="orthographicFront"/>
            <a:lightRig rig="threePt" dir="t"/>
          </a:scene3d>
          <a:sp3d>
            <a:bevelT prst="relaxedInset"/>
          </a:sp3d>
        </p:spPr>
        <p:txBody>
          <a:bodyPr>
            <a:normAutofit lnSpcReduction="10000"/>
          </a:bodyPr>
          <a:lstStyle/>
          <a:p>
            <a:pPr algn="l"/>
            <a:r>
              <a:rPr lang="en-US" sz="2600" dirty="0">
                <a:latin typeface="Arial" panose="020B0604020202020204" pitchFamily="34" charset="0"/>
                <a:cs typeface="Arial" panose="020B0604020202020204" pitchFamily="34" charset="0"/>
              </a:rPr>
              <a:t>	A digital platform was developed to improve customer engagement for coffee shops, featuring menus, ambiance, brewing methods, and the shop's story. Research through surveys and user testing showed that the platform boosted customer loyalty and foot traffic. Its user-friendly interface enhanced the customer experience, fostering a stronger connection within the coffee community.</a:t>
            </a:r>
            <a:endParaRPr lang="en-US" sz="2200" dirty="0">
              <a:latin typeface="Arial" panose="020B0604020202020204" pitchFamily="34" charset="0"/>
              <a:cs typeface="Arial" panose="020B0604020202020204" pitchFamily="34" charset="0"/>
            </a:endParaRPr>
          </a:p>
          <a:p>
            <a:pPr algn="l"/>
            <a:endParaRPr lang="en-US" sz="2800" b="1" dirty="0">
              <a:latin typeface="Arial" panose="020B0604020202020204" pitchFamily="34" charset="0"/>
              <a:cs typeface="Arial" panose="020B0604020202020204" pitchFamily="34" charset="0"/>
            </a:endParaRPr>
          </a:p>
          <a:p>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36337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20" y="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5983" y="502024"/>
            <a:ext cx="9440034" cy="1055798"/>
          </a:xfrm>
        </p:spPr>
        <p:txBody>
          <a:bodyPr>
            <a:normAutofit/>
          </a:bodyPr>
          <a:lstStyle/>
          <a:p>
            <a:r>
              <a:rPr lang="en-US" sz="6600" dirty="0">
                <a:latin typeface="Arial" panose="020B0604020202020204" pitchFamily="34" charset="0"/>
                <a:cs typeface="Arial" panose="020B0604020202020204" pitchFamily="34" charset="0"/>
              </a:rPr>
              <a:t>BACKGROUND STUDY</a:t>
            </a:r>
            <a:endParaRPr lang="en-US" sz="65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098176" y="2819013"/>
            <a:ext cx="9995647" cy="2777796"/>
          </a:xfrm>
          <a:ln>
            <a:solidFill>
              <a:schemeClr val="tx1"/>
            </a:solidFill>
          </a:ln>
          <a:effectLst>
            <a:outerShdw blurRad="50800" dist="38100" dir="2700000" algn="tl" rotWithShape="0">
              <a:prstClr val="black">
                <a:alpha val="40000"/>
              </a:prstClr>
            </a:outerShdw>
          </a:effectLst>
          <a:scene3d>
            <a:camera prst="orthographicFront"/>
            <a:lightRig rig="threePt" dir="t"/>
          </a:scene3d>
          <a:sp3d>
            <a:bevelT prst="relaxedInset"/>
          </a:sp3d>
        </p:spPr>
        <p:txBody>
          <a:bodyPr>
            <a:normAutofit lnSpcReduction="10000"/>
          </a:bodyPr>
          <a:lstStyle/>
          <a:p>
            <a:pPr algn="l"/>
            <a:r>
              <a:rPr lang="en-US" sz="2600" dirty="0">
                <a:latin typeface="Arial" panose="020B0604020202020204" pitchFamily="34" charset="0"/>
                <a:cs typeface="Arial" panose="020B0604020202020204" pitchFamily="34" charset="0"/>
              </a:rPr>
              <a:t>	We are developing a digital platform that combines local culture with global coffee trends to create an immersive and unique coffee experience. Through a comprehensive background study, we will analyze local coffee shops, customer preferences, and current consumption trends to craft a tailored business model that enhances engagement and resonates with the market.</a:t>
            </a:r>
            <a:endParaRPr lang="en-US" sz="2800" b="1" dirty="0">
              <a:latin typeface="Arial" panose="020B0604020202020204" pitchFamily="34" charset="0"/>
              <a:cs typeface="Arial" panose="020B0604020202020204" pitchFamily="34" charset="0"/>
            </a:endParaRPr>
          </a:p>
          <a:p>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74466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20" y="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5983" y="502024"/>
            <a:ext cx="9440034" cy="1055798"/>
          </a:xfrm>
        </p:spPr>
        <p:txBody>
          <a:bodyPr>
            <a:normAutofit/>
          </a:bodyPr>
          <a:lstStyle/>
          <a:p>
            <a:r>
              <a:rPr lang="en-US" sz="6500" dirty="0">
                <a:latin typeface="Arial" panose="020B0604020202020204" pitchFamily="34" charset="0"/>
                <a:cs typeface="Arial" panose="020B0604020202020204" pitchFamily="34" charset="0"/>
              </a:rPr>
              <a:t>PROBLEM STATEMENT</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098176" y="2819013"/>
            <a:ext cx="9995647" cy="2777796"/>
          </a:xfrm>
          <a:ln>
            <a:solidFill>
              <a:schemeClr val="tx1"/>
            </a:solidFill>
          </a:ln>
          <a:effectLst>
            <a:outerShdw blurRad="50800" dist="38100" dir="2700000" algn="tl" rotWithShape="0">
              <a:prstClr val="black">
                <a:alpha val="40000"/>
              </a:prstClr>
            </a:outerShdw>
          </a:effectLst>
          <a:scene3d>
            <a:camera prst="orthographicFront"/>
            <a:lightRig rig="threePt" dir="t"/>
          </a:scene3d>
          <a:sp3d>
            <a:bevelT prst="relaxedInset"/>
          </a:sp3d>
        </p:spPr>
        <p:txBody>
          <a:bodyPr>
            <a:normAutofit/>
          </a:bodyPr>
          <a:lstStyle/>
          <a:p>
            <a:pPr algn="l"/>
            <a:r>
              <a:rPr lang="en-US" sz="2600" dirty="0">
                <a:latin typeface="Arial" panose="020B0604020202020204" pitchFamily="34" charset="0"/>
                <a:cs typeface="Arial" panose="020B0604020202020204" pitchFamily="34" charset="0"/>
              </a:rPr>
              <a:t>	Coffee shops face challenges in maintaining customer engagement and loyalty in a competitive market, struggling to effectively showcase their offerings and connect with customers beyond in-store experiences. This lack of digital engagement hinders their ability to attract new customers and retain existing ones in an increasingly online-driven market.</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2699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062672" y="456895"/>
            <a:ext cx="10066656" cy="1244057"/>
          </a:xfrm>
        </p:spPr>
        <p:txBody>
          <a:bodyPr>
            <a:normAutofit/>
          </a:bodyPr>
          <a:lstStyle/>
          <a:p>
            <a:r>
              <a:rPr lang="en-US" sz="6600" dirty="0">
                <a:latin typeface="Arial" panose="020B0604020202020204" pitchFamily="34" charset="0"/>
                <a:cs typeface="Arial" panose="020B0604020202020204" pitchFamily="34" charset="0"/>
              </a:rPr>
              <a:t>PROJECT OBJECTIVES</a:t>
            </a:r>
            <a:endParaRPr lang="en-US" sz="65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2008094" y="2510118"/>
            <a:ext cx="8148917" cy="3594847"/>
          </a:xfrm>
          <a:ln>
            <a:solidFill>
              <a:schemeClr val="tx1"/>
            </a:solidFill>
          </a:ln>
          <a:effectLst>
            <a:outerShdw blurRad="50800" dist="38100" dir="2700000" algn="tl" rotWithShape="0">
              <a:prstClr val="black">
                <a:alpha val="40000"/>
              </a:prstClr>
            </a:outerShdw>
          </a:effectLst>
          <a:scene3d>
            <a:camera prst="orthographicFront"/>
            <a:lightRig rig="threePt" dir="t"/>
          </a:scene3d>
          <a:sp3d>
            <a:bevelT prst="relaxedInset"/>
          </a:sp3d>
        </p:spPr>
        <p:txBody>
          <a:bodyPr>
            <a:normAutofit fontScale="85000" lnSpcReduction="10000"/>
          </a:bodyPr>
          <a:lstStyle/>
          <a:p>
            <a:pPr algn="l"/>
            <a:r>
              <a:rPr lang="en-US" sz="3200" dirty="0">
                <a:latin typeface="Arial" panose="020B0604020202020204" pitchFamily="34" charset="0"/>
                <a:cs typeface="Arial" panose="020B0604020202020204" pitchFamily="34" charset="0"/>
              </a:rPr>
              <a:t>	Create an interactive platform that helps customers discover new coffee shops and their unique offerings, fostering a community of coffee enthusiasts. Provide tools for coffee shop owners to build strong customer relationships, promoting loyalty and satisfaction. Design an intuitive, visually appealing interface for both customers and owners, ensuring a seamless experience across devices.</a:t>
            </a:r>
            <a:endParaRPr lang="en-US" sz="2800" b="1" dirty="0">
              <a:latin typeface="Arial" panose="020B0604020202020204" pitchFamily="34" charset="0"/>
              <a:cs typeface="Arial" panose="020B0604020202020204" pitchFamily="34" charset="0"/>
            </a:endParaRPr>
          </a:p>
          <a:p>
            <a:pPr algn="l"/>
            <a:endParaRPr lang="en-US" sz="2800" b="1" dirty="0">
              <a:latin typeface="Arial" panose="020B0604020202020204" pitchFamily="34" charset="0"/>
              <a:cs typeface="Arial" panose="020B0604020202020204" pitchFamily="34" charset="0"/>
            </a:endParaRPr>
          </a:p>
          <a:p>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30081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062672" y="456895"/>
            <a:ext cx="10066656" cy="1244057"/>
          </a:xfrm>
        </p:spPr>
        <p:txBody>
          <a:bodyPr>
            <a:normAutofit/>
          </a:bodyPr>
          <a:lstStyle/>
          <a:p>
            <a:r>
              <a:rPr lang="en-US" sz="6500" dirty="0"/>
              <a:t>SIGNIFICANT</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766048" y="2366682"/>
            <a:ext cx="8390964" cy="3738283"/>
          </a:xfrm>
          <a:ln>
            <a:solidFill>
              <a:schemeClr val="tx1"/>
            </a:solidFill>
          </a:ln>
          <a:effectLst>
            <a:outerShdw blurRad="50800" dist="38100" dir="2700000" algn="tl" rotWithShape="0">
              <a:prstClr val="black">
                <a:alpha val="40000"/>
              </a:prstClr>
            </a:outerShdw>
          </a:effectLst>
          <a:scene3d>
            <a:camera prst="orthographicFront"/>
            <a:lightRig rig="threePt" dir="t"/>
          </a:scene3d>
          <a:sp3d>
            <a:bevelT prst="relaxedInset"/>
          </a:sp3d>
        </p:spPr>
        <p:txBody>
          <a:bodyPr>
            <a:normAutofit/>
          </a:bodyPr>
          <a:lstStyle/>
          <a:p>
            <a:pPr algn="l"/>
            <a:r>
              <a:rPr lang="en-US" sz="3200" dirty="0">
                <a:latin typeface="Arial" panose="020B0604020202020204" pitchFamily="34" charset="0"/>
                <a:cs typeface="Arial" panose="020B0604020202020204" pitchFamily="34" charset="0"/>
              </a:rPr>
              <a:t>	This platform's ability to showcase unique features, promote engagement through interactive content, and facilitate customer feedback creates a more dynamic and personalized coffee experience.</a:t>
            </a:r>
            <a:endParaRPr lang="en-US" sz="2800" b="1" dirty="0">
              <a:latin typeface="Arial" panose="020B0604020202020204" pitchFamily="34" charset="0"/>
              <a:cs typeface="Arial" panose="020B0604020202020204" pitchFamily="34" charset="0"/>
            </a:endParaRPr>
          </a:p>
          <a:p>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64638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5983" y="546847"/>
            <a:ext cx="9440034" cy="1028904"/>
          </a:xfrm>
        </p:spPr>
        <p:txBody>
          <a:bodyPr>
            <a:normAutofit/>
          </a:bodyPr>
          <a:lstStyle/>
          <a:p>
            <a:r>
              <a:rPr lang="en-US" sz="6600" dirty="0">
                <a:latin typeface="Arial" panose="020B0604020202020204" pitchFamily="34" charset="0"/>
                <a:cs typeface="Arial" panose="020B0604020202020204" pitchFamily="34" charset="0"/>
              </a:rPr>
              <a:t>SCOPE OF WORK</a:t>
            </a:r>
            <a:endParaRPr lang="en-US" sz="65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0" y="1739153"/>
            <a:ext cx="11940988" cy="5011271"/>
          </a:xfrm>
          <a:ln>
            <a:solidFill>
              <a:schemeClr val="tx1"/>
            </a:solidFill>
          </a:ln>
          <a:effectLst>
            <a:outerShdw blurRad="50800" dist="38100" dir="2700000" algn="tl" rotWithShape="0">
              <a:prstClr val="black">
                <a:alpha val="40000"/>
              </a:prstClr>
            </a:outerShdw>
          </a:effectLst>
          <a:scene3d>
            <a:camera prst="orthographicFront"/>
            <a:lightRig rig="threePt" dir="t"/>
          </a:scene3d>
          <a:sp3d>
            <a:bevelT prst="relaxedInset"/>
          </a:sp3d>
        </p:spPr>
        <p:txBody>
          <a:bodyPr>
            <a:normAutofit fontScale="92500"/>
          </a:bodyPr>
          <a:lstStyle/>
          <a:p>
            <a:pPr marL="514350" indent="-514350" algn="l">
              <a:buAutoNum type="alphaUcPeriod"/>
            </a:pPr>
            <a:r>
              <a:rPr lang="en-US" sz="3000" i="1" dirty="0">
                <a:effectLst/>
              </a:rPr>
              <a:t>Included Features:</a:t>
            </a:r>
          </a:p>
          <a:p>
            <a:pPr algn="l"/>
            <a:endParaRPr lang="en-US" sz="3000" dirty="0">
              <a:effectLst/>
            </a:endParaRPr>
          </a:p>
          <a:p>
            <a:pPr marL="342900" lvl="0" indent="-342900" algn="l">
              <a:buFont typeface="Arial" panose="020B0604020202020204" pitchFamily="34" charset="0"/>
              <a:buChar char="•"/>
            </a:pPr>
            <a:r>
              <a:rPr lang="en-US" sz="3000" dirty="0">
                <a:effectLst/>
              </a:rPr>
              <a:t>Menu Section: Categorized, interactive display of coffee options.</a:t>
            </a:r>
          </a:p>
          <a:p>
            <a:pPr marL="342900" lvl="0" indent="-342900" algn="l">
              <a:buFont typeface="Arial" panose="020B0604020202020204" pitchFamily="34" charset="0"/>
              <a:buChar char="•"/>
            </a:pPr>
            <a:r>
              <a:rPr lang="en-US" sz="3000" dirty="0">
                <a:effectLst/>
              </a:rPr>
              <a:t>Best Seller Section: Highlights popular products with interactive effects.</a:t>
            </a:r>
          </a:p>
          <a:p>
            <a:pPr marL="342900" lvl="0" indent="-342900" algn="l">
              <a:buFont typeface="Arial" panose="020B0604020202020204" pitchFamily="34" charset="0"/>
              <a:buChar char="•"/>
            </a:pPr>
            <a:r>
              <a:rPr lang="en-US" sz="3000" dirty="0">
                <a:effectLst/>
              </a:rPr>
              <a:t>Gallery Section: Dynamic visuals showcasing the coffee shop’s ambiance.</a:t>
            </a:r>
          </a:p>
          <a:p>
            <a:pPr marL="342900" lvl="0" indent="-342900" algn="l">
              <a:buFont typeface="Arial" panose="020B0604020202020204" pitchFamily="34" charset="0"/>
              <a:buChar char="•"/>
            </a:pPr>
            <a:r>
              <a:rPr lang="en-US" sz="3000" dirty="0">
                <a:effectLst/>
              </a:rPr>
              <a:t>Customer Review: Testimonials section with interactive slides.</a:t>
            </a:r>
          </a:p>
          <a:p>
            <a:pPr marL="342900" lvl="0" indent="-342900" algn="l">
              <a:buFont typeface="Arial" panose="020B0604020202020204" pitchFamily="34" charset="0"/>
              <a:buChar char="•"/>
            </a:pPr>
            <a:r>
              <a:rPr lang="en-US" sz="3000" dirty="0">
                <a:effectLst/>
              </a:rPr>
              <a:t>Contact Section: Includes shop details, feedback options, and an integrated map.</a:t>
            </a:r>
          </a:p>
          <a:p>
            <a:r>
              <a:rPr lang="en-US" sz="2700" dirty="0">
                <a:effectLst/>
              </a:rPr>
              <a:t> </a:t>
            </a:r>
          </a:p>
          <a:p>
            <a:pPr algn="l"/>
            <a:endParaRPr lang="en-US" sz="3200" b="1" dirty="0">
              <a:latin typeface="Arial" panose="020B0604020202020204" pitchFamily="34" charset="0"/>
              <a:cs typeface="Arial" panose="020B0604020202020204" pitchFamily="34" charset="0"/>
            </a:endParaRPr>
          </a:p>
          <a:p>
            <a:pPr algn="l"/>
            <a:endParaRPr lang="en-US" sz="2800" b="1" dirty="0">
              <a:latin typeface="Arial" panose="020B0604020202020204" pitchFamily="34" charset="0"/>
              <a:cs typeface="Arial" panose="020B0604020202020204" pitchFamily="34" charset="0"/>
            </a:endParaRPr>
          </a:p>
          <a:p>
            <a:pPr algn="l"/>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70734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Earthy inspiration</Template>
  <TotalTime>0</TotalTime>
  <Words>764</Words>
  <Application>Microsoft Office PowerPoint</Application>
  <PresentationFormat>Widescreen</PresentationFormat>
  <Paragraphs>64</Paragraphs>
  <Slides>15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Goudy Old Style</vt:lpstr>
      <vt:lpstr>Trebuchet MS</vt:lpstr>
      <vt:lpstr>Wingdings</vt:lpstr>
      <vt:lpstr>Wingdings 2</vt:lpstr>
      <vt:lpstr>SlateVTI</vt:lpstr>
      <vt:lpstr>325 KAFEY</vt:lpstr>
      <vt:lpstr>TEAM ROLES AND RESPONSIBILITY</vt:lpstr>
      <vt:lpstr>INTRODUCTION</vt:lpstr>
      <vt:lpstr>ABSTRACT</vt:lpstr>
      <vt:lpstr>BACKGROUND STUDY</vt:lpstr>
      <vt:lpstr>PROBLEM STATEMENT</vt:lpstr>
      <vt:lpstr>PROJECT OBJECTIVES</vt:lpstr>
      <vt:lpstr>SIGNIFICANT</vt:lpstr>
      <vt:lpstr>SCOPE OF WORK</vt:lpstr>
      <vt:lpstr>SCOPE OF WORK</vt:lpstr>
      <vt:lpstr>LITERATURE REVIEW (LOCAL/FORIEGN)</vt:lpstr>
      <vt:lpstr>METHODOLOGY</vt:lpstr>
      <vt:lpstr>PowerPoint Presentation</vt:lpstr>
      <vt:lpstr>PowerPoint Presentation</vt:lpstr>
      <vt:lpstr>THANK YOU AND GOD BLESS!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2024-11-19T12:53:12Z</dcterms:created>
  <dcterms:modified xsi:type="dcterms:W3CDTF">2025-01-06T17:15:31Z</dcterms:modified>
</cp:coreProperties>
</file>